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6" r:id="rId2"/>
    <p:sldId id="256" r:id="rId3"/>
    <p:sldId id="267" r:id="rId4"/>
    <p:sldId id="265" r:id="rId5"/>
    <p:sldId id="262" r:id="rId6"/>
    <p:sldId id="268" r:id="rId7"/>
    <p:sldId id="270" r:id="rId8"/>
    <p:sldId id="269"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3" d="100"/>
          <a:sy n="83" d="100"/>
        </p:scale>
        <p:origin x="68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png>
</file>

<file path=ppt/media/image2.pn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620CE-78A4-48FD-A9B8-B6532D0F82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4AC2787-5E2C-45D2-B449-C0E1D7F512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B400396-4FFD-4D4E-AF70-C6DF97F08C90}"/>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5" name="Footer Placeholder 4">
            <a:extLst>
              <a:ext uri="{FF2B5EF4-FFF2-40B4-BE49-F238E27FC236}">
                <a16:creationId xmlns:a16="http://schemas.microsoft.com/office/drawing/2014/main" id="{E3F8A00D-3271-4778-94C8-598B502EB6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2D5102F-02B9-4E1E-BD65-BE1B6D0C593B}"/>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850225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87CF9-901F-4687-B601-9CC327ABA08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99BB8D1-4DB5-42C0-8AAB-8938875B5E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D64982D-B2A6-4D28-ADA8-F508DF9097E6}"/>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5" name="Footer Placeholder 4">
            <a:extLst>
              <a:ext uri="{FF2B5EF4-FFF2-40B4-BE49-F238E27FC236}">
                <a16:creationId xmlns:a16="http://schemas.microsoft.com/office/drawing/2014/main" id="{8873358A-CD89-4584-8F75-DD6F9EBF7BE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4ED8DE9-362D-4622-9860-1C0B20D2EF31}"/>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291529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14C5A9-7A66-43D4-A7B0-A2BC7841CFE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ABDA5E8-ACF1-4B28-9DA5-30072E828F3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AE8AF9-AA07-4A0B-8AFD-41CF6E35ACD0}"/>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5" name="Footer Placeholder 4">
            <a:extLst>
              <a:ext uri="{FF2B5EF4-FFF2-40B4-BE49-F238E27FC236}">
                <a16:creationId xmlns:a16="http://schemas.microsoft.com/office/drawing/2014/main" id="{F85A7BE0-8A79-4480-AEEB-CE75EB50E8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8BE457-7C91-41D9-B50A-6CE88E48523C}"/>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2996140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8B49E-27BA-4033-B2F2-5E0D0954917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97F6253-1DA6-46AE-82B2-E328862B2B7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9175F24-9EC9-4E70-A73C-92EAC604E20B}"/>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5" name="Footer Placeholder 4">
            <a:extLst>
              <a:ext uri="{FF2B5EF4-FFF2-40B4-BE49-F238E27FC236}">
                <a16:creationId xmlns:a16="http://schemas.microsoft.com/office/drawing/2014/main" id="{DED3E19B-8E55-45E6-8983-1980BD0EA1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AFEC2B5-0F4D-4FBA-ABAE-922DF606E074}"/>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2567712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6B813-D8A5-4FD8-9BDD-53C81DD20A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5CE2B1F-95C5-4E67-BB52-60EA0B313A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959526B-54CA-40E7-8F9A-322D418C5CFD}"/>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5" name="Footer Placeholder 4">
            <a:extLst>
              <a:ext uri="{FF2B5EF4-FFF2-40B4-BE49-F238E27FC236}">
                <a16:creationId xmlns:a16="http://schemas.microsoft.com/office/drawing/2014/main" id="{FEEA2C5E-554A-432B-A35F-DDB49C1343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68C42B1-D588-485A-AA41-046ECCD6ED0B}"/>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1988927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34AF7-AC15-4ECB-8C7B-11BA4E7F23E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4F5B66C-F635-4B39-8195-060E1B5A64A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E6CA6C9-ADB9-4101-91B8-E5BB5462E95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4E4CF4A-924F-4D1E-80F1-82DB31588565}"/>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6" name="Footer Placeholder 5">
            <a:extLst>
              <a:ext uri="{FF2B5EF4-FFF2-40B4-BE49-F238E27FC236}">
                <a16:creationId xmlns:a16="http://schemas.microsoft.com/office/drawing/2014/main" id="{ED9C1360-76F3-4531-A054-93D560D28B3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5FF42D-5A86-415F-8532-E4B4EE83182D}"/>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2960515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2CB8D-0FEB-403E-BF30-C545368C249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A208CDB-B6EF-4A35-92A4-7835E8B0BF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FF9F559-FC74-4682-AA1C-BD8E0C0EDD2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4797C01-A6ED-44E8-BC97-6D08143149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79CA8E3-D664-49DF-A524-E40BEE6444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F4BA411-C785-4EB0-B65D-3083A52EFCE2}"/>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8" name="Footer Placeholder 7">
            <a:extLst>
              <a:ext uri="{FF2B5EF4-FFF2-40B4-BE49-F238E27FC236}">
                <a16:creationId xmlns:a16="http://schemas.microsoft.com/office/drawing/2014/main" id="{ED1022A0-7DB3-44D6-9E59-67D5FC63A93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2D4AB19-4614-41B3-A59C-C1A8060FAAEA}"/>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1169960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518B2-A973-45E5-AB38-3370D969761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401F776-FA4C-45FD-8000-A945B8757238}"/>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4" name="Footer Placeholder 3">
            <a:extLst>
              <a:ext uri="{FF2B5EF4-FFF2-40B4-BE49-F238E27FC236}">
                <a16:creationId xmlns:a16="http://schemas.microsoft.com/office/drawing/2014/main" id="{637D0C4D-8756-47FF-9C9A-B1357C8EB85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86CA05C-4C53-46B5-8B11-A1D85D11AFC6}"/>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2397010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2FAB3-DCB3-45D7-9350-4427D46B028F}"/>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3" name="Footer Placeholder 2">
            <a:extLst>
              <a:ext uri="{FF2B5EF4-FFF2-40B4-BE49-F238E27FC236}">
                <a16:creationId xmlns:a16="http://schemas.microsoft.com/office/drawing/2014/main" id="{F14CD63C-F42B-4C8A-BEC0-F0FC1011D91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0CD846B-FC0A-4C6E-97AF-948075B21BEB}"/>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2568449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080D5-AF42-4EC4-9DF2-0E8E8AAB4F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6CB1308-3358-4BC6-8F58-3F915ED1577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6AEE8CD-8A61-4227-8510-5E76336CEB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7C4865F-577F-4F4F-9916-6E25A85EEA22}"/>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6" name="Footer Placeholder 5">
            <a:extLst>
              <a:ext uri="{FF2B5EF4-FFF2-40B4-BE49-F238E27FC236}">
                <a16:creationId xmlns:a16="http://schemas.microsoft.com/office/drawing/2014/main" id="{9335AEF6-C33B-4A32-A32E-7F4196FFC5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2239645-C86B-4A26-A062-1793038FC94D}"/>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10411889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72E80-0290-4E88-B889-46F231E189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28956F9-54FE-44B3-9812-1765CFC34E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CC7AE90-266B-403E-8675-4FA5E4CC87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B361AD1-3CD4-4DE9-8722-759761B615EE}"/>
              </a:ext>
            </a:extLst>
          </p:cNvPr>
          <p:cNvSpPr>
            <a:spLocks noGrp="1"/>
          </p:cNvSpPr>
          <p:nvPr>
            <p:ph type="dt" sz="half" idx="10"/>
          </p:nvPr>
        </p:nvSpPr>
        <p:spPr/>
        <p:txBody>
          <a:bodyPr/>
          <a:lstStyle/>
          <a:p>
            <a:fld id="{08249EA3-C589-484C-9E9F-470FB13C079A}" type="datetimeFigureOut">
              <a:rPr lang="en-IN" smtClean="0"/>
              <a:t>07-05-2019</a:t>
            </a:fld>
            <a:endParaRPr lang="en-IN"/>
          </a:p>
        </p:txBody>
      </p:sp>
      <p:sp>
        <p:nvSpPr>
          <p:cNvPr id="6" name="Footer Placeholder 5">
            <a:extLst>
              <a:ext uri="{FF2B5EF4-FFF2-40B4-BE49-F238E27FC236}">
                <a16:creationId xmlns:a16="http://schemas.microsoft.com/office/drawing/2014/main" id="{7C95C730-2CC6-486F-8DF0-FFD905153ED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6821CF-EE4C-4A00-89E1-A5CEA4A7C228}"/>
              </a:ext>
            </a:extLst>
          </p:cNvPr>
          <p:cNvSpPr>
            <a:spLocks noGrp="1"/>
          </p:cNvSpPr>
          <p:nvPr>
            <p:ph type="sldNum" sz="quarter" idx="12"/>
          </p:nvPr>
        </p:nvSpPr>
        <p:spPr/>
        <p:txBody>
          <a:bodyPr/>
          <a:lstStyle/>
          <a:p>
            <a:fld id="{F726E57D-D5FD-40DD-94B4-C4B8699DBA36}" type="slidenum">
              <a:rPr lang="en-IN" smtClean="0"/>
              <a:t>‹#›</a:t>
            </a:fld>
            <a:endParaRPr lang="en-IN"/>
          </a:p>
        </p:txBody>
      </p:sp>
    </p:spTree>
    <p:extLst>
      <p:ext uri="{BB962C8B-B14F-4D97-AF65-F5344CB8AC3E}">
        <p14:creationId xmlns:p14="http://schemas.microsoft.com/office/powerpoint/2010/main" val="3229989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A67CD7-76F6-403E-B4A2-7AC62FBDB9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4D5F6BE-7677-47A9-BFCF-9CE774B427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63EB31-4EFF-401D-9A49-B578D5235A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249EA3-C589-484C-9E9F-470FB13C079A}" type="datetimeFigureOut">
              <a:rPr lang="en-IN" smtClean="0"/>
              <a:t>07-05-2019</a:t>
            </a:fld>
            <a:endParaRPr lang="en-IN"/>
          </a:p>
        </p:txBody>
      </p:sp>
      <p:sp>
        <p:nvSpPr>
          <p:cNvPr id="5" name="Footer Placeholder 4">
            <a:extLst>
              <a:ext uri="{FF2B5EF4-FFF2-40B4-BE49-F238E27FC236}">
                <a16:creationId xmlns:a16="http://schemas.microsoft.com/office/drawing/2014/main" id="{F2923ED3-F7A2-442D-9323-64D0BEA479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298F495-CE27-4C06-958F-CCF5098FDC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26E57D-D5FD-40DD-94B4-C4B8699DBA36}" type="slidenum">
              <a:rPr lang="en-IN" smtClean="0"/>
              <a:t>‹#›</a:t>
            </a:fld>
            <a:endParaRPr lang="en-IN"/>
          </a:p>
        </p:txBody>
      </p:sp>
    </p:spTree>
    <p:extLst>
      <p:ext uri="{BB962C8B-B14F-4D97-AF65-F5344CB8AC3E}">
        <p14:creationId xmlns:p14="http://schemas.microsoft.com/office/powerpoint/2010/main" val="23333424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101B006-78F4-428C-86E9-C638BFFB41B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7000" contrast="-6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effectLst>
            <a:outerShdw blurRad="1066800" dist="50800" dir="5400000" algn="ctr" rotWithShape="0">
              <a:srgbClr val="000000">
                <a:alpha val="0"/>
              </a:srgbClr>
            </a:outerShdw>
          </a:effectLst>
        </p:spPr>
      </p:pic>
      <p:sp>
        <p:nvSpPr>
          <p:cNvPr id="7" name="Rectangle 6">
            <a:extLst>
              <a:ext uri="{FF2B5EF4-FFF2-40B4-BE49-F238E27FC236}">
                <a16:creationId xmlns:a16="http://schemas.microsoft.com/office/drawing/2014/main" id="{DF62699F-352F-48C3-BE02-769F41CC7330}"/>
              </a:ext>
            </a:extLst>
          </p:cNvPr>
          <p:cNvSpPr/>
          <p:nvPr/>
        </p:nvSpPr>
        <p:spPr>
          <a:xfrm>
            <a:off x="0" y="262235"/>
            <a:ext cx="12696825" cy="6617196"/>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THE CITY LIBRARY </a:t>
            </a:r>
          </a:p>
          <a:p>
            <a:pPr algn="ctr"/>
            <a:r>
              <a:rPr lang="en-US" sz="4000" dirty="0">
                <a:ln w="0"/>
                <a:effectLst>
                  <a:outerShdw blurRad="38100" dist="19050" dir="2700000" algn="tl" rotWithShape="0">
                    <a:schemeClr val="dk1">
                      <a:alpha val="40000"/>
                    </a:schemeClr>
                  </a:outerShdw>
                </a:effectLst>
              </a:rPr>
              <a:t>CS 631</a:t>
            </a:r>
          </a:p>
          <a:p>
            <a:pPr algn="ctr"/>
            <a:r>
              <a:rPr lang="en-US" sz="4000" dirty="0">
                <a:ln w="0"/>
                <a:effectLst>
                  <a:outerShdw blurRad="38100" dist="19050" dir="2700000" algn="tl" rotWithShape="0">
                    <a:schemeClr val="dk1">
                      <a:alpha val="40000"/>
                    </a:schemeClr>
                  </a:outerShdw>
                </a:effectLst>
              </a:rPr>
              <a:t>DATABASE MANAGEMENT SYSTEM</a:t>
            </a:r>
          </a:p>
          <a:p>
            <a:pPr algn="ctr"/>
            <a:r>
              <a:rPr lang="en-US" sz="4000" b="0" cap="none" spc="0" dirty="0">
                <a:ln w="0"/>
                <a:solidFill>
                  <a:schemeClr val="tx1"/>
                </a:solidFill>
                <a:effectLst>
                  <a:outerShdw blurRad="38100" dist="19050" dir="2700000" algn="tl" rotWithShape="0">
                    <a:schemeClr val="dk1">
                      <a:alpha val="40000"/>
                    </a:schemeClr>
                  </a:outerShdw>
                </a:effectLst>
              </a:rPr>
              <a:t>DELIVERABLE </a:t>
            </a:r>
            <a:r>
              <a:rPr lang="en-US" sz="4000" dirty="0">
                <a:ln w="0"/>
                <a:effectLst>
                  <a:outerShdw blurRad="38100" dist="19050" dir="2700000" algn="tl" rotWithShape="0">
                    <a:schemeClr val="dk1">
                      <a:alpha val="40000"/>
                    </a:schemeClr>
                  </a:outerShdw>
                </a:effectLst>
              </a:rPr>
              <a:t>3</a:t>
            </a:r>
          </a:p>
          <a:p>
            <a:pPr algn="ctr"/>
            <a:endParaRPr lang="en-US" sz="2000" dirty="0">
              <a:ln w="0"/>
              <a:effectLst>
                <a:outerShdw blurRad="38100" dist="19050" dir="2700000" algn="tl" rotWithShape="0">
                  <a:schemeClr val="dk1">
                    <a:alpha val="40000"/>
                  </a:schemeClr>
                </a:outerShdw>
              </a:effectLst>
            </a:endParaRPr>
          </a:p>
          <a:p>
            <a:pPr algn="ctr"/>
            <a:endParaRPr lang="en-US" sz="2000" dirty="0">
              <a:ln w="0"/>
              <a:effectLst>
                <a:outerShdw blurRad="38100" dist="19050" dir="2700000" algn="tl" rotWithShape="0">
                  <a:schemeClr val="dk1">
                    <a:alpha val="40000"/>
                  </a:schemeClr>
                </a:outerShdw>
              </a:effectLst>
            </a:endParaRPr>
          </a:p>
          <a:p>
            <a:r>
              <a:rPr lang="en-US" sz="2800" b="1" dirty="0">
                <a:ln w="0"/>
                <a:effectLst>
                  <a:outerShdw blurRad="38100" dist="19050" dir="2700000" algn="tl" rotWithShape="0">
                    <a:schemeClr val="dk1">
                      <a:alpha val="40000"/>
                    </a:schemeClr>
                  </a:outerShdw>
                </a:effectLst>
              </a:rPr>
              <a:t>Project by: </a:t>
            </a:r>
          </a:p>
          <a:p>
            <a:r>
              <a:rPr lang="en-US" sz="2800" dirty="0">
                <a:ln w="0"/>
                <a:effectLst>
                  <a:outerShdw blurRad="38100" dist="19050" dir="2700000" algn="tl" rotWithShape="0">
                    <a:schemeClr val="dk1">
                      <a:alpha val="40000"/>
                    </a:schemeClr>
                  </a:outerShdw>
                </a:effectLst>
              </a:rPr>
              <a:t>Sahaj Singh </a:t>
            </a:r>
            <a:r>
              <a:rPr lang="en-US" sz="2800" dirty="0" err="1">
                <a:ln w="0"/>
                <a:effectLst>
                  <a:outerShdw blurRad="38100" dist="19050" dir="2700000" algn="tl" rotWithShape="0">
                    <a:schemeClr val="dk1">
                      <a:alpha val="40000"/>
                    </a:schemeClr>
                  </a:outerShdw>
                </a:effectLst>
              </a:rPr>
              <a:t>Marwah</a:t>
            </a:r>
            <a:r>
              <a:rPr lang="en-US" sz="2800" dirty="0">
                <a:ln w="0"/>
                <a:effectLst>
                  <a:outerShdw blurRad="38100" dist="19050" dir="2700000" algn="tl" rotWithShape="0">
                    <a:schemeClr val="dk1">
                      <a:alpha val="40000"/>
                    </a:schemeClr>
                  </a:outerShdw>
                </a:effectLst>
              </a:rPr>
              <a:t> (ssm226@njit.edu)</a:t>
            </a:r>
          </a:p>
          <a:p>
            <a:r>
              <a:rPr lang="en-US" sz="2800" dirty="0">
                <a:ln w="0"/>
                <a:effectLst>
                  <a:outerShdw blurRad="38100" dist="19050" dir="2700000" algn="tl" rotWithShape="0">
                    <a:schemeClr val="dk1">
                      <a:alpha val="40000"/>
                    </a:schemeClr>
                  </a:outerShdw>
                </a:effectLst>
              </a:rPr>
              <a:t>Chintan Modi(cvm6@njit.edu)</a:t>
            </a:r>
          </a:p>
          <a:p>
            <a:r>
              <a:rPr lang="en-US" sz="2800" dirty="0">
                <a:ln w="0"/>
                <a:effectLst>
                  <a:outerShdw blurRad="38100" dist="19050" dir="2700000" algn="tl" rotWithShape="0">
                    <a:schemeClr val="dk1">
                      <a:alpha val="40000"/>
                    </a:schemeClr>
                  </a:outerShdw>
                </a:effectLst>
              </a:rPr>
              <a:t>Charanpreet Kaur Dhir(ckd22@njit.edu)</a:t>
            </a:r>
          </a:p>
          <a:p>
            <a:pPr algn="ctr"/>
            <a:endParaRPr lang="en-US" sz="2800" b="0" cap="none" spc="0" dirty="0">
              <a:ln w="0"/>
              <a:solidFill>
                <a:schemeClr val="tx1"/>
              </a:solidFill>
              <a:effectLst>
                <a:outerShdw blurRad="38100" dist="19050" dir="2700000" algn="tl" rotWithShape="0">
                  <a:schemeClr val="dk1">
                    <a:alpha val="40000"/>
                  </a:schemeClr>
                </a:outerShdw>
              </a:effectLst>
            </a:endParaRPr>
          </a:p>
          <a:p>
            <a:r>
              <a:rPr lang="en-US" sz="2800" b="1" cap="none" spc="0" dirty="0">
                <a:ln w="0"/>
                <a:solidFill>
                  <a:schemeClr val="tx1"/>
                </a:solidFill>
                <a:effectLst>
                  <a:outerShdw blurRad="38100" dist="19050" dir="2700000" algn="tl" rotWithShape="0">
                    <a:schemeClr val="dk1">
                      <a:alpha val="40000"/>
                    </a:schemeClr>
                  </a:outerShdw>
                </a:effectLst>
              </a:rPr>
              <a:t>Under Professor :</a:t>
            </a:r>
          </a:p>
          <a:p>
            <a:r>
              <a:rPr lang="en-US" sz="2800" dirty="0">
                <a:ln w="0"/>
                <a:effectLst>
                  <a:outerShdw blurRad="38100" dist="19050" dir="2700000" algn="tl" rotWithShape="0">
                    <a:schemeClr val="dk1">
                      <a:alpha val="40000"/>
                    </a:schemeClr>
                  </a:outerShdw>
                </a:effectLst>
              </a:rPr>
              <a:t>Dimitri Theodoratos</a:t>
            </a:r>
          </a:p>
          <a:p>
            <a:r>
              <a:rPr lang="en-US" sz="2800" b="0" cap="none" spc="0" dirty="0">
                <a:ln w="0"/>
                <a:solidFill>
                  <a:schemeClr val="tx1"/>
                </a:solidFill>
                <a:effectLst>
                  <a:outerShdw blurRad="38100" dist="19050" dir="2700000" algn="tl" rotWithShape="0">
                    <a:schemeClr val="dk1">
                      <a:alpha val="40000"/>
                    </a:schemeClr>
                  </a:outerShdw>
                </a:effectLst>
              </a:rPr>
              <a:t>(dth@njit.edu)</a:t>
            </a:r>
          </a:p>
        </p:txBody>
      </p:sp>
    </p:spTree>
    <p:extLst>
      <p:ext uri="{BB962C8B-B14F-4D97-AF65-F5344CB8AC3E}">
        <p14:creationId xmlns:p14="http://schemas.microsoft.com/office/powerpoint/2010/main" val="4219958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955608A-0F7E-41FC-95FF-F844539DD8AB}"/>
              </a:ext>
            </a:extLst>
          </p:cNvPr>
          <p:cNvSpPr/>
          <p:nvPr/>
        </p:nvSpPr>
        <p:spPr>
          <a:xfrm>
            <a:off x="0" y="0"/>
            <a:ext cx="12271899" cy="5346913"/>
          </a:xfrm>
          <a:prstGeom prst="rect">
            <a:avLst/>
          </a:prstGeom>
        </p:spPr>
        <p:txBody>
          <a:bodyPr wrap="square">
            <a:spAutoFit/>
          </a:bodyPr>
          <a:lstStyle/>
          <a:p>
            <a:pPr marL="342900" lvl="0" indent="-342900" fontAlgn="base">
              <a:lnSpc>
                <a:spcPct val="110000"/>
              </a:lnSpc>
              <a:spcAft>
                <a:spcPts val="6090"/>
              </a:spcAft>
              <a:buClr>
                <a:srgbClr val="000000"/>
              </a:buClr>
              <a:buSzPts val="3200"/>
              <a:buFont typeface="+mj-lt"/>
              <a:buAutoNum type="arabicPeriod"/>
            </a:pPr>
            <a:r>
              <a:rPr lang="en-IN" sz="4000" b="1" u="none" strike="noStrike" kern="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 a. Goal for this phase of the project</a:t>
            </a:r>
          </a:p>
          <a:p>
            <a:pPr lvl="0" fontAlgn="base">
              <a:lnSpc>
                <a:spcPct val="110000"/>
              </a:lnSpc>
              <a:spcAft>
                <a:spcPts val="6090"/>
              </a:spcAft>
              <a:buClr>
                <a:srgbClr val="000000"/>
              </a:buClr>
              <a:buSzPts val="3200"/>
            </a:pPr>
            <a:r>
              <a:rPr lang="en-IN" sz="3600" dirty="0"/>
              <a:t>To develop a menu driven application system for the public library system database. </a:t>
            </a:r>
          </a:p>
          <a:p>
            <a:pPr lvl="0" fontAlgn="base">
              <a:lnSpc>
                <a:spcPct val="110000"/>
              </a:lnSpc>
              <a:spcAft>
                <a:spcPts val="6090"/>
              </a:spcAft>
              <a:buClr>
                <a:srgbClr val="000000"/>
              </a:buClr>
              <a:buSzPts val="3200"/>
            </a:pPr>
            <a:r>
              <a:rPr lang="en-IN" sz="3600" dirty="0"/>
              <a:t>Run SQL commands for creating tables including primary keys, secondary keys and foreign keys. Run SQL command files that populate each table.</a:t>
            </a:r>
            <a:endParaRPr lang="en-IN" sz="3600" b="1" kern="0" dirty="0">
              <a:solidFill>
                <a:srgbClr val="000000"/>
              </a:solidFill>
              <a:uFill>
                <a:solidFill>
                  <a:srgbClr val="000000"/>
                </a:solidFill>
              </a:uFill>
              <a:latin typeface="Arial" panose="020B0604020202020204" pitchFamily="34" charset="0"/>
              <a:ea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78384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B5CBAB-C4F1-4FB7-A81E-0AA22EE49A4E}"/>
              </a:ext>
            </a:extLst>
          </p:cNvPr>
          <p:cNvSpPr/>
          <p:nvPr/>
        </p:nvSpPr>
        <p:spPr>
          <a:xfrm>
            <a:off x="4401102" y="0"/>
            <a:ext cx="2738057" cy="646331"/>
          </a:xfrm>
          <a:prstGeom prst="rect">
            <a:avLst/>
          </a:prstGeom>
          <a:noFill/>
        </p:spPr>
        <p:txBody>
          <a:bodyPr wrap="non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ER DIAGRAM</a:t>
            </a:r>
          </a:p>
        </p:txBody>
      </p:sp>
      <p:pic>
        <p:nvPicPr>
          <p:cNvPr id="5" name="Picture 4">
            <a:extLst>
              <a:ext uri="{FF2B5EF4-FFF2-40B4-BE49-F238E27FC236}">
                <a16:creationId xmlns:a16="http://schemas.microsoft.com/office/drawing/2014/main" id="{3C25EF74-7919-4803-974D-A2D4EBF8B65C}"/>
              </a:ext>
            </a:extLst>
          </p:cNvPr>
          <p:cNvPicPr>
            <a:picLocks noChangeAspect="1"/>
          </p:cNvPicPr>
          <p:nvPr/>
        </p:nvPicPr>
        <p:blipFill rotWithShape="1">
          <a:blip r:embed="rId2"/>
          <a:srcRect l="15166" t="12592" r="16001" b="18371"/>
          <a:stretch/>
        </p:blipFill>
        <p:spPr>
          <a:xfrm>
            <a:off x="0" y="863600"/>
            <a:ext cx="12192000" cy="5994400"/>
          </a:xfrm>
          <a:prstGeom prst="rect">
            <a:avLst/>
          </a:prstGeom>
        </p:spPr>
      </p:pic>
    </p:spTree>
    <p:extLst>
      <p:ext uri="{BB962C8B-B14F-4D97-AF65-F5344CB8AC3E}">
        <p14:creationId xmlns:p14="http://schemas.microsoft.com/office/powerpoint/2010/main" val="265616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DA211B-FFCE-4AA6-8B93-9559DB04AE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83440" cy="6858000"/>
          </a:xfrm>
          <a:prstGeom prst="rect">
            <a:avLst/>
          </a:prstGeom>
        </p:spPr>
      </p:pic>
    </p:spTree>
    <p:extLst>
      <p:ext uri="{BB962C8B-B14F-4D97-AF65-F5344CB8AC3E}">
        <p14:creationId xmlns:p14="http://schemas.microsoft.com/office/powerpoint/2010/main" val="3138370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64138-9DFC-4755-BCAF-1A6CBD0241CC}"/>
              </a:ext>
            </a:extLst>
          </p:cNvPr>
          <p:cNvSpPr>
            <a:spLocks noGrp="1"/>
          </p:cNvSpPr>
          <p:nvPr>
            <p:ph type="title"/>
          </p:nvPr>
        </p:nvSpPr>
        <p:spPr>
          <a:xfrm>
            <a:off x="132080" y="365125"/>
            <a:ext cx="11988800" cy="1325563"/>
          </a:xfrm>
        </p:spPr>
        <p:txBody>
          <a:bodyPr>
            <a:normAutofit fontScale="90000"/>
          </a:bodyPr>
          <a:lstStyle/>
          <a:p>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br>
            <a:br>
              <a:rPr lang="en-IN" sz="2400" dirty="0">
                <a:latin typeface="+mn-lt"/>
              </a:rPr>
            </a:br>
            <a:r>
              <a:rPr lang="en-IN" sz="4000" b="1" dirty="0">
                <a:latin typeface="+mn-lt"/>
              </a:rPr>
              <a:t>Primary Keys and Foreign Keys identified in Relational schema</a:t>
            </a:r>
            <a:br>
              <a:rPr lang="en-IN" sz="2700" dirty="0">
                <a:latin typeface="+mn-lt"/>
              </a:rPr>
            </a:br>
            <a:br>
              <a:rPr lang="en-IN" sz="2700" dirty="0">
                <a:latin typeface="+mn-lt"/>
              </a:rPr>
            </a:br>
            <a:r>
              <a:rPr lang="en-IN" sz="2700" b="1" i="1" dirty="0">
                <a:latin typeface="+mn-lt"/>
              </a:rPr>
              <a:t>Primary Keys are</a:t>
            </a:r>
            <a:r>
              <a:rPr lang="en-IN" sz="2700" dirty="0">
                <a:latin typeface="+mn-lt"/>
              </a:rPr>
              <a:t>: </a:t>
            </a:r>
            <a:br>
              <a:rPr lang="en-IN" sz="2700" dirty="0">
                <a:latin typeface="+mn-lt"/>
              </a:rPr>
            </a:br>
            <a:r>
              <a:rPr lang="en-IN" sz="2200" dirty="0">
                <a:latin typeface="+mn-lt"/>
              </a:rPr>
              <a:t>-  </a:t>
            </a:r>
            <a:r>
              <a:rPr lang="en-IN" sz="2200" dirty="0" err="1">
                <a:latin typeface="+mn-lt"/>
              </a:rPr>
              <a:t>DocID</a:t>
            </a:r>
            <a:r>
              <a:rPr lang="en-IN" sz="2200" dirty="0">
                <a:latin typeface="+mn-lt"/>
              </a:rPr>
              <a:t>, </a:t>
            </a:r>
            <a:r>
              <a:rPr lang="en-IN" sz="2200" dirty="0" err="1">
                <a:latin typeface="+mn-lt"/>
              </a:rPr>
              <a:t>VolumeNo</a:t>
            </a:r>
            <a:r>
              <a:rPr lang="en-IN" sz="2200" dirty="0">
                <a:latin typeface="+mn-lt"/>
              </a:rPr>
              <a:t> and </a:t>
            </a:r>
            <a:r>
              <a:rPr lang="en-IN" sz="2200" i="1" dirty="0" err="1">
                <a:latin typeface="+mn-lt"/>
              </a:rPr>
              <a:t>IssueNo</a:t>
            </a:r>
            <a:r>
              <a:rPr lang="en-IN" sz="2200" i="1" dirty="0">
                <a:latin typeface="+mn-lt"/>
              </a:rPr>
              <a:t> </a:t>
            </a:r>
            <a:r>
              <a:rPr lang="en-IN" sz="2200" dirty="0">
                <a:latin typeface="+mn-lt"/>
              </a:rPr>
              <a:t> in </a:t>
            </a:r>
            <a:r>
              <a:rPr lang="en-IN" sz="2200" i="1" dirty="0">
                <a:latin typeface="+mn-lt"/>
              </a:rPr>
              <a:t>JOURNAL_ISSUE </a:t>
            </a:r>
            <a:r>
              <a:rPr lang="en-IN" sz="2200" dirty="0">
                <a:latin typeface="+mn-lt"/>
              </a:rPr>
              <a:t>entity</a:t>
            </a:r>
            <a:br>
              <a:rPr lang="en-IN" sz="2200" dirty="0">
                <a:latin typeface="+mn-lt"/>
              </a:rPr>
            </a:br>
            <a:r>
              <a:rPr lang="en-IN" sz="2200" dirty="0">
                <a:latin typeface="+mn-lt"/>
              </a:rPr>
              <a:t>-  </a:t>
            </a:r>
            <a:r>
              <a:rPr lang="en-IN" sz="2200" dirty="0" err="1">
                <a:latin typeface="+mn-lt"/>
              </a:rPr>
              <a:t>DocID</a:t>
            </a:r>
            <a:r>
              <a:rPr lang="en-IN" sz="2200" dirty="0">
                <a:latin typeface="+mn-lt"/>
              </a:rPr>
              <a:t>, IEDITOR and </a:t>
            </a:r>
            <a:r>
              <a:rPr lang="en-IN" sz="2200" i="1" dirty="0" err="1">
                <a:latin typeface="+mn-lt"/>
              </a:rPr>
              <a:t>IssueNo</a:t>
            </a:r>
            <a:r>
              <a:rPr lang="en-IN" sz="2200" i="1" dirty="0">
                <a:latin typeface="+mn-lt"/>
              </a:rPr>
              <a:t> </a:t>
            </a:r>
            <a:r>
              <a:rPr lang="en-IN" sz="2200" dirty="0">
                <a:latin typeface="+mn-lt"/>
              </a:rPr>
              <a:t> in </a:t>
            </a:r>
            <a:r>
              <a:rPr lang="en-IN" sz="2200" i="1" dirty="0">
                <a:latin typeface="+mn-lt"/>
              </a:rPr>
              <a:t>ISSUE_EDITOR </a:t>
            </a:r>
            <a:r>
              <a:rPr lang="en-IN" sz="2200" dirty="0">
                <a:latin typeface="+mn-lt"/>
              </a:rPr>
              <a:t>entity</a:t>
            </a:r>
            <a:br>
              <a:rPr lang="en-IN" sz="2200" dirty="0">
                <a:latin typeface="+mn-lt"/>
              </a:rPr>
            </a:br>
            <a:r>
              <a:rPr lang="en-IN" sz="2200" dirty="0">
                <a:latin typeface="+mn-lt"/>
              </a:rPr>
              <a:t>-  </a:t>
            </a:r>
            <a:r>
              <a:rPr lang="en-IN" sz="2200" i="1" dirty="0" err="1">
                <a:latin typeface="+mn-lt"/>
              </a:rPr>
              <a:t>VolumeNo</a:t>
            </a:r>
            <a:r>
              <a:rPr lang="en-IN" sz="2200" dirty="0">
                <a:latin typeface="+mn-lt"/>
              </a:rPr>
              <a:t> in </a:t>
            </a:r>
            <a:r>
              <a:rPr lang="en-IN" sz="2200" i="1" dirty="0">
                <a:latin typeface="+mn-lt"/>
              </a:rPr>
              <a:t>JOURNAL_VOLUME </a:t>
            </a:r>
            <a:r>
              <a:rPr lang="en-IN" sz="2200" dirty="0">
                <a:latin typeface="+mn-lt"/>
              </a:rPr>
              <a:t>entity</a:t>
            </a:r>
            <a:br>
              <a:rPr lang="en-IN" sz="2200" dirty="0">
                <a:latin typeface="+mn-lt"/>
              </a:rPr>
            </a:br>
            <a:r>
              <a:rPr lang="en-IN" sz="2200" dirty="0">
                <a:latin typeface="+mn-lt"/>
              </a:rPr>
              <a:t>-  </a:t>
            </a:r>
            <a:r>
              <a:rPr lang="en-IN" sz="2200" i="1" dirty="0" err="1">
                <a:latin typeface="+mn-lt"/>
              </a:rPr>
              <a:t>EditorID</a:t>
            </a:r>
            <a:r>
              <a:rPr lang="en-IN" sz="2200" dirty="0">
                <a:latin typeface="+mn-lt"/>
              </a:rPr>
              <a:t> in </a:t>
            </a:r>
            <a:r>
              <a:rPr lang="en-IN" sz="2200" i="1" dirty="0">
                <a:latin typeface="+mn-lt"/>
              </a:rPr>
              <a:t>CHIED_EDITOR </a:t>
            </a:r>
            <a:r>
              <a:rPr lang="en-IN" sz="2200" dirty="0">
                <a:latin typeface="+mn-lt"/>
              </a:rPr>
              <a:t>entity</a:t>
            </a:r>
            <a:br>
              <a:rPr lang="en-IN" sz="2200" dirty="0">
                <a:latin typeface="+mn-lt"/>
              </a:rPr>
            </a:br>
            <a:r>
              <a:rPr lang="en-IN" sz="2200" i="1" dirty="0">
                <a:latin typeface="+mn-lt"/>
              </a:rPr>
              <a:t>-  </a:t>
            </a:r>
            <a:r>
              <a:rPr lang="en-IN" sz="2200" i="1" dirty="0" err="1">
                <a:latin typeface="+mn-lt"/>
              </a:rPr>
              <a:t>DocID</a:t>
            </a:r>
            <a:r>
              <a:rPr lang="en-IN" sz="2200" i="1" dirty="0">
                <a:latin typeface="+mn-lt"/>
              </a:rPr>
              <a:t> in Document entity</a:t>
            </a:r>
            <a:br>
              <a:rPr lang="en-IN" sz="2200" dirty="0">
                <a:latin typeface="+mn-lt"/>
              </a:rPr>
            </a:br>
            <a:r>
              <a:rPr lang="en-IN" sz="2200" dirty="0">
                <a:latin typeface="+mn-lt"/>
              </a:rPr>
              <a:t>-  </a:t>
            </a:r>
            <a:r>
              <a:rPr lang="en-IN" sz="2200" i="1" dirty="0" err="1">
                <a:latin typeface="+mn-lt"/>
              </a:rPr>
              <a:t>DocID</a:t>
            </a:r>
            <a:r>
              <a:rPr lang="en-IN" sz="2200" i="1" dirty="0">
                <a:latin typeface="+mn-lt"/>
              </a:rPr>
              <a:t> in PROCEEDINGS entity</a:t>
            </a:r>
            <a:br>
              <a:rPr lang="en-IN" sz="2200" dirty="0">
                <a:latin typeface="+mn-lt"/>
              </a:rPr>
            </a:br>
            <a:r>
              <a:rPr lang="en-IN" sz="2200" dirty="0">
                <a:latin typeface="+mn-lt"/>
              </a:rPr>
              <a:t>-  </a:t>
            </a:r>
            <a:r>
              <a:rPr lang="en-IN" sz="2200" i="1" dirty="0" err="1">
                <a:latin typeface="+mn-lt"/>
              </a:rPr>
              <a:t>PublisherID</a:t>
            </a:r>
            <a:r>
              <a:rPr lang="en-IN" sz="2200" dirty="0">
                <a:latin typeface="+mn-lt"/>
              </a:rPr>
              <a:t> in </a:t>
            </a:r>
            <a:r>
              <a:rPr lang="en-IN" sz="2200" i="1" dirty="0">
                <a:latin typeface="+mn-lt"/>
              </a:rPr>
              <a:t>Publisher</a:t>
            </a:r>
            <a:r>
              <a:rPr lang="en-IN" sz="2200" dirty="0">
                <a:latin typeface="+mn-lt"/>
              </a:rPr>
              <a:t> entity 	</a:t>
            </a:r>
            <a:br>
              <a:rPr lang="en-IN" sz="2200" dirty="0">
                <a:latin typeface="+mn-lt"/>
              </a:rPr>
            </a:br>
            <a:r>
              <a:rPr lang="en-IN" sz="2200" i="1" dirty="0">
                <a:latin typeface="+mn-lt"/>
              </a:rPr>
              <a:t>-  </a:t>
            </a:r>
            <a:r>
              <a:rPr lang="en-IN" sz="2200" i="1" dirty="0" err="1">
                <a:latin typeface="+mn-lt"/>
              </a:rPr>
              <a:t>DocID</a:t>
            </a:r>
            <a:r>
              <a:rPr lang="en-IN" sz="2200" i="1" dirty="0">
                <a:latin typeface="+mn-lt"/>
              </a:rPr>
              <a:t> in BOOK entity</a:t>
            </a:r>
            <a:br>
              <a:rPr lang="en-IN" sz="2200" i="1" dirty="0">
                <a:latin typeface="+mn-lt"/>
              </a:rPr>
            </a:br>
            <a:r>
              <a:rPr lang="en-IN" sz="2200" i="1" dirty="0">
                <a:latin typeface="+mn-lt"/>
              </a:rPr>
              <a:t>-  </a:t>
            </a:r>
            <a:r>
              <a:rPr lang="en-IN" sz="2200" i="1" dirty="0" err="1">
                <a:latin typeface="+mn-lt"/>
              </a:rPr>
              <a:t>DocID</a:t>
            </a:r>
            <a:r>
              <a:rPr lang="en-IN" sz="2200" i="1" dirty="0">
                <a:latin typeface="+mn-lt"/>
              </a:rPr>
              <a:t>  and AUTHORID  in WRITES entity</a:t>
            </a:r>
            <a:br>
              <a:rPr lang="en-IN" sz="2200" i="1" dirty="0">
                <a:latin typeface="+mn-lt"/>
              </a:rPr>
            </a:br>
            <a:r>
              <a:rPr lang="en-IN" sz="2200" i="1" dirty="0">
                <a:latin typeface="+mn-lt"/>
              </a:rPr>
              <a:t>-  AUTHORID in AUTHOR entity</a:t>
            </a:r>
            <a:br>
              <a:rPr lang="en-IN" sz="2200" dirty="0">
                <a:latin typeface="+mn-lt"/>
              </a:rPr>
            </a:br>
            <a:r>
              <a:rPr lang="en-IN" sz="2200" dirty="0">
                <a:latin typeface="+mn-lt"/>
              </a:rPr>
              <a:t>-  </a:t>
            </a:r>
            <a:r>
              <a:rPr lang="en-IN" sz="2200" i="1" dirty="0">
                <a:latin typeface="+mn-lt"/>
              </a:rPr>
              <a:t>LIBID in BRANCH entity</a:t>
            </a:r>
            <a:br>
              <a:rPr lang="en-IN" sz="2200" i="1" dirty="0">
                <a:latin typeface="+mn-lt"/>
              </a:rPr>
            </a:br>
            <a:r>
              <a:rPr lang="en-IN" sz="2200" i="1" dirty="0">
                <a:latin typeface="+mn-lt"/>
              </a:rPr>
              <a:t>-  RESNUMBER in RESERVES entity</a:t>
            </a:r>
            <a:br>
              <a:rPr lang="en-IN" sz="2200" i="1" dirty="0">
                <a:latin typeface="+mn-lt"/>
              </a:rPr>
            </a:br>
            <a:r>
              <a:rPr lang="en-IN" sz="2200" i="1" dirty="0">
                <a:latin typeface="+mn-lt"/>
              </a:rPr>
              <a:t>-  DOCID, LIBID and COPYNO in COPY entity 	</a:t>
            </a:r>
            <a:br>
              <a:rPr lang="en-IN" sz="2200" i="1" dirty="0">
                <a:latin typeface="+mn-lt"/>
              </a:rPr>
            </a:br>
            <a:r>
              <a:rPr lang="en-IN" sz="2200" i="1" dirty="0">
                <a:latin typeface="+mn-lt"/>
              </a:rPr>
              <a:t>- </a:t>
            </a:r>
            <a:r>
              <a:rPr lang="en-IN" sz="2200" i="1" dirty="0" err="1">
                <a:latin typeface="+mn-lt"/>
              </a:rPr>
              <a:t>BORNumber</a:t>
            </a:r>
            <a:r>
              <a:rPr lang="en-IN" sz="2200" i="1" dirty="0">
                <a:latin typeface="+mn-lt"/>
              </a:rPr>
              <a:t> in BORROWS entity</a:t>
            </a:r>
            <a:br>
              <a:rPr lang="en-IN" sz="2200" i="1" dirty="0">
                <a:latin typeface="+mn-lt"/>
              </a:rPr>
            </a:br>
            <a:r>
              <a:rPr lang="en-IN" sz="2200" i="1" dirty="0">
                <a:latin typeface="+mn-lt"/>
              </a:rPr>
              <a:t>- </a:t>
            </a:r>
            <a:r>
              <a:rPr lang="en-IN" sz="2200" i="1" dirty="0" err="1">
                <a:latin typeface="+mn-lt"/>
              </a:rPr>
              <a:t>BORNumber</a:t>
            </a:r>
            <a:r>
              <a:rPr lang="en-IN" sz="2200" i="1" dirty="0">
                <a:latin typeface="+mn-lt"/>
              </a:rPr>
              <a:t> in BOR_TRANSACTION entity</a:t>
            </a:r>
            <a:br>
              <a:rPr lang="en-IN" sz="2700" i="1" dirty="0">
                <a:latin typeface="+mn-lt"/>
              </a:rPr>
            </a:br>
            <a:br>
              <a:rPr lang="en-IN" sz="2700" i="1" dirty="0">
                <a:latin typeface="+mn-lt"/>
              </a:rPr>
            </a:br>
            <a:br>
              <a:rPr lang="en-IN" sz="2400" dirty="0"/>
            </a:br>
            <a:r>
              <a:rPr lang="en-IN" sz="2400" dirty="0"/>
              <a:t> 	</a:t>
            </a:r>
          </a:p>
        </p:txBody>
      </p:sp>
    </p:spTree>
    <p:extLst>
      <p:ext uri="{BB962C8B-B14F-4D97-AF65-F5344CB8AC3E}">
        <p14:creationId xmlns:p14="http://schemas.microsoft.com/office/powerpoint/2010/main" val="3314371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3C92F-ECED-4A25-83C5-A0596ACEC91B}"/>
              </a:ext>
            </a:extLst>
          </p:cNvPr>
          <p:cNvSpPr>
            <a:spLocks noGrp="1"/>
          </p:cNvSpPr>
          <p:nvPr>
            <p:ph type="title"/>
          </p:nvPr>
        </p:nvSpPr>
        <p:spPr>
          <a:xfrm>
            <a:off x="0" y="371475"/>
            <a:ext cx="12192000" cy="6315076"/>
          </a:xfrm>
        </p:spPr>
        <p:txBody>
          <a:bodyPr>
            <a:normAutofit fontScale="90000"/>
          </a:bodyPr>
          <a:lstStyle/>
          <a:p>
            <a:br>
              <a:rPr lang="en-IN" sz="4000" b="1" dirty="0"/>
            </a:br>
            <a:r>
              <a:rPr lang="en-IN" b="1" dirty="0"/>
              <a:t>Description of Implementation:</a:t>
            </a:r>
            <a:br>
              <a:rPr lang="en-IN" sz="4000" b="1" dirty="0"/>
            </a:br>
            <a:br>
              <a:rPr lang="en-IN" sz="2000" b="1" dirty="0"/>
            </a:br>
            <a:r>
              <a:rPr lang="en-IN" sz="3100" dirty="0"/>
              <a:t>City Library Management Application is the menu driven application for library user and workers to manage the books, documents and journals to make it easier for the librarian and the reader. This makes easier for the admin and user to manage the library function from one application. They can perform all essential functions from this app.</a:t>
            </a:r>
            <a:br>
              <a:rPr lang="en-IN" sz="3100" dirty="0"/>
            </a:br>
            <a:br>
              <a:rPr lang="en-IN" sz="3100" dirty="0"/>
            </a:br>
            <a:br>
              <a:rPr lang="en-IN" sz="3100" dirty="0"/>
            </a:br>
            <a:br>
              <a:rPr lang="en-IN" sz="3100" dirty="0"/>
            </a:br>
            <a:r>
              <a:rPr lang="en-IN" sz="3100" dirty="0"/>
              <a:t>This software has following menu’s:</a:t>
            </a:r>
            <a:br>
              <a:rPr lang="en-IN" sz="3100" dirty="0"/>
            </a:br>
            <a:br>
              <a:rPr lang="en-IN" sz="3100" dirty="0"/>
            </a:br>
            <a:r>
              <a:rPr lang="en-IN" sz="3100" dirty="0"/>
              <a:t>- Main Menu</a:t>
            </a:r>
            <a:br>
              <a:rPr lang="en-IN" sz="3100" dirty="0"/>
            </a:br>
            <a:r>
              <a:rPr lang="en-IN" sz="3100" dirty="0"/>
              <a:t>- Reader Function Menu </a:t>
            </a:r>
            <a:br>
              <a:rPr lang="en-IN" sz="3100" dirty="0"/>
            </a:br>
            <a:r>
              <a:rPr lang="en-IN" sz="3100" dirty="0"/>
              <a:t>- Administrative Function Menu</a:t>
            </a:r>
            <a:br>
              <a:rPr lang="en-IN" sz="3100" dirty="0"/>
            </a:br>
            <a:r>
              <a:rPr lang="en-IN" b="1" dirty="0"/>
              <a:t> </a:t>
            </a:r>
            <a:br>
              <a:rPr lang="en-IN" dirty="0"/>
            </a:br>
            <a:br>
              <a:rPr lang="en-IN" dirty="0"/>
            </a:br>
            <a:endParaRPr lang="en-IN" sz="4000" b="1" dirty="0"/>
          </a:p>
        </p:txBody>
      </p:sp>
    </p:spTree>
    <p:extLst>
      <p:ext uri="{BB962C8B-B14F-4D97-AF65-F5344CB8AC3E}">
        <p14:creationId xmlns:p14="http://schemas.microsoft.com/office/powerpoint/2010/main" val="35515011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262370A-7229-400E-A637-F35AA35985F2}"/>
              </a:ext>
            </a:extLst>
          </p:cNvPr>
          <p:cNvSpPr/>
          <p:nvPr/>
        </p:nvSpPr>
        <p:spPr>
          <a:xfrm>
            <a:off x="142874" y="0"/>
            <a:ext cx="12049125" cy="6555641"/>
          </a:xfrm>
          <a:prstGeom prst="rect">
            <a:avLst/>
          </a:prstGeom>
        </p:spPr>
        <p:txBody>
          <a:bodyPr wrap="square">
            <a:spAutoFit/>
          </a:bodyPr>
          <a:lstStyle/>
          <a:p>
            <a:r>
              <a:rPr lang="en-IN" sz="3200" b="1" dirty="0"/>
              <a:t>Technologies Used :</a:t>
            </a:r>
          </a:p>
          <a:p>
            <a:pPr marL="342900" indent="-342900">
              <a:buFontTx/>
              <a:buChar char="-"/>
            </a:pPr>
            <a:r>
              <a:rPr lang="en-IN" sz="2400" dirty="0"/>
              <a:t>Java</a:t>
            </a:r>
          </a:p>
          <a:p>
            <a:pPr marL="342900" indent="-342900">
              <a:buFontTx/>
              <a:buChar char="-"/>
            </a:pPr>
            <a:r>
              <a:rPr lang="en-IN" sz="2400" dirty="0"/>
              <a:t>Java Swing</a:t>
            </a:r>
          </a:p>
          <a:p>
            <a:pPr marL="342900" indent="-342900">
              <a:buFontTx/>
              <a:buChar char="-"/>
            </a:pPr>
            <a:r>
              <a:rPr lang="en-IN" sz="2400" dirty="0"/>
              <a:t>JDBC</a:t>
            </a:r>
          </a:p>
          <a:p>
            <a:pPr marL="342900" indent="-342900">
              <a:buFontTx/>
              <a:buChar char="-"/>
            </a:pPr>
            <a:r>
              <a:rPr lang="en-IN" sz="2400" dirty="0"/>
              <a:t>MySQL</a:t>
            </a:r>
          </a:p>
          <a:p>
            <a:endParaRPr lang="en-IN" dirty="0"/>
          </a:p>
          <a:p>
            <a:r>
              <a:rPr lang="en-IN" sz="3200" b="1" dirty="0"/>
              <a:t>Software Used:</a:t>
            </a:r>
            <a:br>
              <a:rPr lang="en-IN" dirty="0"/>
            </a:br>
            <a:r>
              <a:rPr lang="en-IN" sz="2400" dirty="0"/>
              <a:t>To run the Application, we used :</a:t>
            </a:r>
          </a:p>
          <a:p>
            <a:r>
              <a:rPr lang="en-IN" sz="2400" dirty="0"/>
              <a:t>- Eclipse IDE (version: 4.11.0) and </a:t>
            </a:r>
          </a:p>
          <a:p>
            <a:r>
              <a:rPr lang="en-IN" sz="2400" dirty="0"/>
              <a:t>- MYSQL Workbench (6.3.10)</a:t>
            </a:r>
          </a:p>
          <a:p>
            <a:r>
              <a:rPr lang="en-IN" sz="2400" dirty="0"/>
              <a:t>- OS Windows 10</a:t>
            </a:r>
          </a:p>
          <a:p>
            <a:br>
              <a:rPr lang="en-IN" dirty="0"/>
            </a:br>
            <a:r>
              <a:rPr lang="en-IN" sz="3200" b="1" dirty="0"/>
              <a:t>To run application:</a:t>
            </a:r>
            <a:br>
              <a:rPr lang="en-IN" dirty="0"/>
            </a:br>
            <a:r>
              <a:rPr lang="en-IN" sz="2400" dirty="0"/>
              <a:t>1. Run </a:t>
            </a:r>
            <a:r>
              <a:rPr lang="en-IN" sz="2400" dirty="0" err="1"/>
              <a:t>src</a:t>
            </a:r>
            <a:r>
              <a:rPr lang="en-IN" sz="2400" dirty="0"/>
              <a:t>/main/resources/</a:t>
            </a:r>
            <a:r>
              <a:rPr lang="en-IN" sz="2400" dirty="0" err="1"/>
              <a:t>db</a:t>
            </a:r>
            <a:r>
              <a:rPr lang="en-IN" sz="2400" dirty="0"/>
              <a:t>/</a:t>
            </a:r>
            <a:r>
              <a:rPr lang="en-IN" sz="2400" dirty="0" err="1"/>
              <a:t>create.sql</a:t>
            </a:r>
            <a:br>
              <a:rPr lang="en-IN" sz="2400" dirty="0"/>
            </a:br>
            <a:r>
              <a:rPr lang="en-IN" sz="2400" dirty="0"/>
              <a:t>2. Run </a:t>
            </a:r>
            <a:r>
              <a:rPr lang="en-IN" sz="2400" dirty="0" err="1"/>
              <a:t>src</a:t>
            </a:r>
            <a:r>
              <a:rPr lang="en-IN" sz="2400" dirty="0"/>
              <a:t>/main/resources/</a:t>
            </a:r>
            <a:r>
              <a:rPr lang="en-IN" sz="2400" dirty="0" err="1"/>
              <a:t>db</a:t>
            </a:r>
            <a:r>
              <a:rPr lang="en-IN" sz="2400" dirty="0"/>
              <a:t>/</a:t>
            </a:r>
            <a:r>
              <a:rPr lang="en-IN" sz="2400" dirty="0" err="1"/>
              <a:t>data.sql</a:t>
            </a:r>
            <a:br>
              <a:rPr lang="en-IN" sz="2400" dirty="0"/>
            </a:br>
            <a:r>
              <a:rPr lang="en-IN" sz="2400" dirty="0"/>
              <a:t>3. Run MainWindow.java</a:t>
            </a:r>
            <a:br>
              <a:rPr lang="en-IN" sz="2400" dirty="0"/>
            </a:br>
            <a:endParaRPr lang="en-IN" sz="2400" dirty="0"/>
          </a:p>
        </p:txBody>
      </p:sp>
    </p:spTree>
    <p:extLst>
      <p:ext uri="{BB962C8B-B14F-4D97-AF65-F5344CB8AC3E}">
        <p14:creationId xmlns:p14="http://schemas.microsoft.com/office/powerpoint/2010/main" val="1525662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B2E82-E875-44CD-ADC8-D6A5382C333F}"/>
              </a:ext>
            </a:extLst>
          </p:cNvPr>
          <p:cNvSpPr/>
          <p:nvPr/>
        </p:nvSpPr>
        <p:spPr>
          <a:xfrm>
            <a:off x="76200" y="335846"/>
            <a:ext cx="12115800" cy="6032421"/>
          </a:xfrm>
          <a:prstGeom prst="rect">
            <a:avLst/>
          </a:prstGeom>
        </p:spPr>
        <p:txBody>
          <a:bodyPr wrap="square">
            <a:spAutoFit/>
          </a:bodyPr>
          <a:lstStyle/>
          <a:p>
            <a:r>
              <a:rPr lang="en-IN" sz="4400" b="1" dirty="0"/>
              <a:t>Functions the software support: </a:t>
            </a:r>
          </a:p>
          <a:p>
            <a:endParaRPr lang="en-IN" b="1" dirty="0"/>
          </a:p>
          <a:p>
            <a:endParaRPr lang="en-IN" dirty="0"/>
          </a:p>
          <a:p>
            <a:r>
              <a:rPr lang="en-IN" i="1" dirty="0"/>
              <a:t>Main Menu:</a:t>
            </a:r>
            <a:br>
              <a:rPr lang="en-IN" dirty="0"/>
            </a:br>
            <a:r>
              <a:rPr lang="en-IN" dirty="0"/>
              <a:t>Reader functions (ask for card number, and then show sub-menu). </a:t>
            </a:r>
            <a:br>
              <a:rPr lang="en-IN" dirty="0"/>
            </a:br>
            <a:r>
              <a:rPr lang="en-IN" dirty="0"/>
              <a:t>Administrative Functions (ask for ID and password, and then show submenu).</a:t>
            </a:r>
            <a:br>
              <a:rPr lang="en-IN" dirty="0"/>
            </a:br>
            <a:r>
              <a:rPr lang="en-IN" i="1" dirty="0"/>
              <a:t>Reader Function Menu:</a:t>
            </a:r>
          </a:p>
          <a:p>
            <a:r>
              <a:rPr lang="en-IN" dirty="0"/>
              <a:t>Search a document by ID, title, or publisher name. </a:t>
            </a:r>
            <a:br>
              <a:rPr lang="en-IN" dirty="0"/>
            </a:br>
            <a:r>
              <a:rPr lang="en-IN" dirty="0"/>
              <a:t>Document checkout. Document return. Document reserve. </a:t>
            </a:r>
            <a:br>
              <a:rPr lang="en-IN" dirty="0"/>
            </a:br>
            <a:r>
              <a:rPr lang="en-IN" dirty="0"/>
              <a:t>Compute fine for a document copy borrowed by a reader based on the current date. </a:t>
            </a:r>
            <a:br>
              <a:rPr lang="en-IN" dirty="0"/>
            </a:br>
            <a:r>
              <a:rPr lang="en-IN" dirty="0"/>
              <a:t>Print the list of documents reserved by a reader and their status. </a:t>
            </a:r>
            <a:br>
              <a:rPr lang="en-IN" dirty="0"/>
            </a:br>
            <a:r>
              <a:rPr lang="en-IN" dirty="0"/>
              <a:t>Print the document id and document titles of documents published by a publisher. </a:t>
            </a:r>
            <a:br>
              <a:rPr lang="en-IN" dirty="0"/>
            </a:br>
            <a:r>
              <a:rPr lang="en-IN" i="1" dirty="0"/>
              <a:t>Administrative Function Menu: </a:t>
            </a:r>
          </a:p>
          <a:p>
            <a:r>
              <a:rPr lang="en-IN" dirty="0"/>
              <a:t>Add a document copy. Search document copy and check its status. </a:t>
            </a:r>
            <a:br>
              <a:rPr lang="en-IN" dirty="0"/>
            </a:br>
            <a:r>
              <a:rPr lang="en-IN" dirty="0"/>
              <a:t>Add new reader. Print branch information (name and location). </a:t>
            </a:r>
            <a:br>
              <a:rPr lang="en-IN" dirty="0"/>
            </a:br>
            <a:r>
              <a:rPr lang="en-IN" dirty="0"/>
              <a:t>Print top 10 most frequent borrowers in a branch and the number of books each has borrowed. </a:t>
            </a:r>
            <a:br>
              <a:rPr lang="en-IN" dirty="0"/>
            </a:br>
            <a:r>
              <a:rPr lang="en-IN" dirty="0"/>
              <a:t>Print top 10 most borrowed books in a branch. </a:t>
            </a:r>
            <a:br>
              <a:rPr lang="en-IN" dirty="0"/>
            </a:br>
            <a:r>
              <a:rPr lang="en-IN" dirty="0"/>
              <a:t>Print the 10 most popular books of the year.</a:t>
            </a:r>
            <a:br>
              <a:rPr lang="en-IN" dirty="0"/>
            </a:br>
            <a:r>
              <a:rPr lang="en-IN" dirty="0"/>
              <a:t>Find the average fine paid per reader.</a:t>
            </a:r>
            <a:br>
              <a:rPr lang="en-IN" dirty="0"/>
            </a:br>
            <a:r>
              <a:rPr lang="en-IN" dirty="0"/>
              <a:t>Quit.</a:t>
            </a:r>
          </a:p>
        </p:txBody>
      </p:sp>
    </p:spTree>
    <p:extLst>
      <p:ext uri="{BB962C8B-B14F-4D97-AF65-F5344CB8AC3E}">
        <p14:creationId xmlns:p14="http://schemas.microsoft.com/office/powerpoint/2010/main" val="700284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67F40-BAD5-4843-BF5A-D44A6B7E8088}"/>
              </a:ext>
            </a:extLst>
          </p:cNvPr>
          <p:cNvSpPr/>
          <p:nvPr/>
        </p:nvSpPr>
        <p:spPr>
          <a:xfrm>
            <a:off x="183131" y="73215"/>
            <a:ext cx="11721823" cy="4647426"/>
          </a:xfrm>
          <a:prstGeom prst="rect">
            <a:avLst/>
          </a:prstGeom>
          <a:noFill/>
        </p:spPr>
        <p:txBody>
          <a:bodyPr wrap="square" lIns="91440" tIns="45720" rIns="91440" bIns="45720">
            <a:spAutoFit/>
          </a:bodyPr>
          <a:lstStyle/>
          <a:p>
            <a:r>
              <a:rPr lang="en-US" sz="4000" b="1" cap="none" spc="0" dirty="0">
                <a:ln w="0"/>
                <a:solidFill>
                  <a:schemeClr val="tx1"/>
                </a:solidFill>
                <a:effectLst>
                  <a:outerShdw blurRad="38100" dist="19050" dir="2700000" algn="tl" rotWithShape="0">
                    <a:schemeClr val="dk1">
                      <a:alpha val="40000"/>
                    </a:schemeClr>
                  </a:outerShdw>
                </a:effectLst>
              </a:rPr>
              <a:t>3. </a:t>
            </a:r>
            <a:r>
              <a:rPr lang="en-IN" sz="4000" b="1" cap="none" spc="0" dirty="0">
                <a:ln w="0"/>
                <a:solidFill>
                  <a:schemeClr val="tx1"/>
                </a:solidFill>
                <a:effectLst>
                  <a:outerShdw blurRad="38100" dist="19050" dir="2700000" algn="tl" rotWithShape="0">
                    <a:schemeClr val="dk1">
                      <a:alpha val="40000"/>
                    </a:schemeClr>
                  </a:outerShdw>
                </a:effectLst>
              </a:rPr>
              <a:t>Problem Faced:</a:t>
            </a:r>
          </a:p>
          <a:p>
            <a:endParaRPr lang="en-IN" sz="4000" b="1" dirty="0">
              <a:ln w="0"/>
              <a:effectLst>
                <a:outerShdw blurRad="38100" dist="19050" dir="2700000" algn="tl" rotWithShape="0">
                  <a:schemeClr val="dk1">
                    <a:alpha val="40000"/>
                  </a:schemeClr>
                </a:outerShdw>
              </a:effectLst>
            </a:endParaRPr>
          </a:p>
          <a:p>
            <a:r>
              <a:rPr lang="en-IN" sz="2400" dirty="0">
                <a:ln w="0"/>
                <a:effectLst>
                  <a:outerShdw blurRad="38100" dist="19050" dir="2700000" algn="tl" rotWithShape="0">
                    <a:schemeClr val="dk1">
                      <a:alpha val="40000"/>
                    </a:schemeClr>
                  </a:outerShdw>
                </a:effectLst>
              </a:rPr>
              <a:t>1) Difficulties faced in Java part were mainly related to work on logical part according to needed features to be implemented.</a:t>
            </a:r>
          </a:p>
          <a:p>
            <a:endParaRPr lang="en-IN" sz="2400" dirty="0">
              <a:ln w="0"/>
              <a:effectLst>
                <a:outerShdw blurRad="38100" dist="19050" dir="2700000" algn="tl" rotWithShape="0">
                  <a:schemeClr val="dk1">
                    <a:alpha val="40000"/>
                  </a:schemeClr>
                </a:outerShdw>
              </a:effectLst>
            </a:endParaRPr>
          </a:p>
          <a:p>
            <a:r>
              <a:rPr lang="en-IN" sz="2400" dirty="0">
                <a:ln w="0"/>
                <a:effectLst>
                  <a:outerShdw blurRad="38100" dist="19050" dir="2700000" algn="tl" rotWithShape="0">
                    <a:schemeClr val="dk1">
                      <a:alpha val="40000"/>
                    </a:schemeClr>
                  </a:outerShdw>
                </a:effectLst>
              </a:rPr>
              <a:t>2) Difficulties faced in database part were populating the data in table for the reason that we had already implemented referential integrity constraints. To resolve this we used approach suggested by Professor in Class.</a:t>
            </a:r>
          </a:p>
          <a:p>
            <a:endParaRPr lang="en-IN" sz="2400" dirty="0">
              <a:ln w="0"/>
              <a:effectLst>
                <a:outerShdw blurRad="38100" dist="19050" dir="2700000" algn="tl" rotWithShape="0">
                  <a:schemeClr val="dk1">
                    <a:alpha val="40000"/>
                  </a:schemeClr>
                </a:outerShdw>
              </a:effectLst>
            </a:endParaRPr>
          </a:p>
          <a:p>
            <a:r>
              <a:rPr lang="en-IN" sz="2400" dirty="0">
                <a:ln w="0"/>
                <a:effectLst>
                  <a:outerShdw blurRad="38100" dist="19050" dir="2700000" algn="tl" rotWithShape="0">
                    <a:schemeClr val="dk1">
                      <a:alpha val="40000"/>
                    </a:schemeClr>
                  </a:outerShdw>
                </a:effectLst>
              </a:rPr>
              <a:t>3) While testing thoroughly for bugs, we faced bit problems to go through all the possible failed cases and resolve those.</a:t>
            </a:r>
          </a:p>
        </p:txBody>
      </p:sp>
    </p:spTree>
    <p:extLst>
      <p:ext uri="{BB962C8B-B14F-4D97-AF65-F5344CB8AC3E}">
        <p14:creationId xmlns:p14="http://schemas.microsoft.com/office/powerpoint/2010/main" val="34703350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1384</TotalTime>
  <Words>213</Words>
  <Application>Microsoft Office PowerPoint</Application>
  <PresentationFormat>Widescreen</PresentationFormat>
  <Paragraphs>44</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                  Primary Keys and Foreign Keys identified in Relational schema  Primary Keys are:  -  DocID, VolumeNo and IssueNo  in JOURNAL_ISSUE entity -  DocID, IEDITOR and IssueNo  in ISSUE_EDITOR entity -  VolumeNo in JOURNAL_VOLUME entity -  EditorID in CHIED_EDITOR entity -  DocID in Document entity -  DocID in PROCEEDINGS entity -  PublisherID in Publisher entity   -  DocID in BOOK entity -  DocID  and AUTHORID  in WRITES entity -  AUTHORID in AUTHOR entity -  LIBID in BRANCH entity -  RESNUMBER in RESERVES entity -  DOCID, LIBID and COPYNO in COPY entity   - BORNumber in BORROWS entity - BORNumber in BOR_TRANSACTION entity     </vt:lpstr>
      <vt:lpstr> Description of Implementation:  City Library Management Application is the menu driven application for library user and workers to manage the books, documents and journals to make it easier for the librarian and the reader. This makes easier for the admin and user to manage the library function from one application. They can perform all essential functions from this app.    This software has following menu’s:  - Main Menu - Reader Function Menu  - Administrative Function Menu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Charanpreet Kaur Dhir</dc:creator>
  <cp:lastModifiedBy>Chintan Modi</cp:lastModifiedBy>
  <cp:revision>37</cp:revision>
  <dcterms:created xsi:type="dcterms:W3CDTF">2019-03-10T05:50:03Z</dcterms:created>
  <dcterms:modified xsi:type="dcterms:W3CDTF">2019-05-07T15:34:47Z</dcterms:modified>
</cp:coreProperties>
</file>

<file path=docProps/thumbnail.jpeg>
</file>